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</p:sldIdLst>
  <p:sldSz cy="5143500" cx="9144000"/>
  <p:notesSz cx="6858000" cy="9144000"/>
  <p:embeddedFontLst>
    <p:embeddedFont>
      <p:font typeface="PT Sans Narrow"/>
      <p:regular r:id="rId82"/>
      <p:bold r:id="rId83"/>
    </p:embeddedFont>
    <p:embeddedFont>
      <p:font typeface="Open Sans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3C04FD-6E96-4CEC-A4E7-5471D6C7C99F}">
  <a:tblStyle styleId="{FB3C04FD-6E96-4CEC-A4E7-5471D6C7C9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OpenSans-regular.fntdata"/><Relationship Id="rId83" Type="http://schemas.openxmlformats.org/officeDocument/2006/relationships/font" Target="fonts/PTSansNarrow-bold.fntdata"/><Relationship Id="rId42" Type="http://schemas.openxmlformats.org/officeDocument/2006/relationships/slide" Target="slides/slide36.xml"/><Relationship Id="rId86" Type="http://schemas.openxmlformats.org/officeDocument/2006/relationships/font" Target="fonts/OpenSans-italic.fntdata"/><Relationship Id="rId41" Type="http://schemas.openxmlformats.org/officeDocument/2006/relationships/slide" Target="slides/slide35.xml"/><Relationship Id="rId85" Type="http://schemas.openxmlformats.org/officeDocument/2006/relationships/font" Target="fonts/OpenSans-bold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87" Type="http://schemas.openxmlformats.org/officeDocument/2006/relationships/font" Target="fonts/OpenSans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font" Target="fonts/PTSansNarrow-regular.fntdata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2e30c18f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2e30c18f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2e30c18f0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2e30c18f0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2e30c18f0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2e30c18f0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2e30c18f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2e30c18f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2f99adad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2f99adad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2e30c18f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2e30c18f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c696bf0e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c696bf0e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c2dfa48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c2dfa48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c2dfa48f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c2dfa48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2e30c18f0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2e30c18f0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2e30c18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2e30c18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2e30c18f0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2e30c18f0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2e30c18f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2e30c18f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2f99ada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2f99ada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veremos estas aplicaciones y otras más en mayor detalle la clase que viene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49cbc1f9c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49cbc1f9c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2f99adad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2f99adad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30f0b52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b30f0b52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49cbc1f9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49cbc1f9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\pi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49cbc1f9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b49cbc1f9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30f0b522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30f0b522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(S,A,R,P,\gamma)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R(s,a)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P(s_{t+1}=s’ \mid s,a)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\gamma \in [0,1)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49cbc1f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b49cbc1f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2e30c18f0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2e30c18f0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30f0b522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30f0b522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Fx: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s_0, a_0, r_1, s_1, a_1, s_2, a_2, \dots, s_{n-1}, a_{n-1}, r_n, s_n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 = r_1 + r_2 + \dots + r_n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R_t = r_t + r_{t+1} + \dots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49cbc1f9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49cbc1f9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\gamma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R</a:t>
            </a:r>
            <a:r>
              <a:rPr lang="es-419"/>
              <a:t>_{t} = r_{t} + \gamma r_{t+1} + \gamma^2 r_{t+2} + \gamma^3 r_{t+3} + ... =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= r_{t} + \gamma(r_{t+1} + \gamma r_{t+2} + \gamma^2 r_{t+3} ...) = \\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= r_{t} + \gamma R_{t+1}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49cbc1f9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49cbc1f9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\pi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49cbc1f9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49cbc1f9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49cbc1f9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b49cbc1f9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49cbc1f9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49cbc1f9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49cbc1f9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49cbc1f9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49cbc1f9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49cbc1f9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b49cbc1f9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b49cbc1f9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R(s,a)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b49cbc1f9c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b49cbc1f9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49cbc1f9c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49cbc1f9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cdfc8e7f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cdfc8e7f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b49cbc1f9c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b49cbc1f9c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vemos un ejemplo de política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b49cbc1f9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b49cbc1f9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vemos otra política, que mejora a la anterior evitando el agua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49cbc1f9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b49cbc1f9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vemos los valores de Q para las distintas acciones de la política pi_2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vemos que la el valor de pi_2 de la slide pasada coincide con el Q de la acción que seleccionaría la política pi_2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b49cbc1f9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b49cbc1f9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vemos q para todos los estados / acciones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49cbc1f9c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49cbc1f9c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49cbc1f9c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49cbc1f9c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b49cbc1f9c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b49cbc1f9c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¿cómo llegamos? con episodios de entrenamiento...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b49cbc1f9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b49cbc1f9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49cbc1f9c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49cbc1f9c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2e30c18f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2e30c18f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f: X \to 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f: X \to X'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f: \text{estado} \to \text{accion}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b49cbc1f9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b49cbc1f9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49cbc1f9c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49cbc1f9c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b2f99adad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b2f99ada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30f0b522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b30f0b522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b30f0b522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b30f0b522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ventaja: pasa gradualmente a la exploración en lugar de todo de golpe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30f0b522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30f0b522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b2f99adad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b2f99ada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fb93927b1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fb93927b1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b93927b1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fb93927b1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fb93927b1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fb93927b1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2e30c18f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2e30c18f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b52b5ce2f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b52b5ce2f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b49cbc1f9c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b49cbc1f9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b49cbc1f9c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b49cbc1f9c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b49cbc1f9c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b49cbc1f9c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b49cbc1f9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b49cbc1f9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Q(s_t,a_t) \gets Q(s_t,a_t) + \alpha [r_{t+1} + \gamma Q(s_{t+1}, a_{t+1}) - Q(s_t, a_t)]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b49cbc1f9c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b49cbc1f9c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b49cbc1f9c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b49cbc1f9c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b49cbc1f9c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b49cbc1f9c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b49cbc1f9c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b49cbc1f9c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b4eea7d43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b4eea7d43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2e30c18f0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2e30c18f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b49cbc1f9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b49cbc1f9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Link: https://medium.com/@harshitsikchi/towards-safe-reinforcement-learning-88b7caa5702e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fcbea4ab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fcbea4ab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fca5e140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fca5e140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b4eea7d43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b4eea7d43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b4eea7d43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b4eea7d43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b4eea7d4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b4eea7d4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2e30c18f0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2e30c18f0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2f99adad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2f99adad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en.wikipedia.org/wiki/HARKin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904.07633.pdf" TargetMode="External"/><Relationship Id="rId4" Type="http://schemas.openxmlformats.org/officeDocument/2006/relationships/hyperlink" Target="https://www.alexirpan.com/2020/05/07/rl-potpourri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abs/1708.04133" TargetMode="External"/><Relationship Id="rId4" Type="http://schemas.openxmlformats.org/officeDocument/2006/relationships/hyperlink" Target="https://ojs.aaai.org/index.php/AAAI/article/view/11694" TargetMode="External"/><Relationship Id="rId5" Type="http://schemas.openxmlformats.org/officeDocument/2006/relationships/hyperlink" Target="https://openreview.net/forum?id=r1etN1rtPB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alexirpan.com/2018/02/14/rl-hard.html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incompleteideas.net/book/RLbook2020.pdf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Relationship Id="rId7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6" Type="http://schemas.openxmlformats.org/officeDocument/2006/relationships/image" Target="../media/image26.png"/><Relationship Id="rId7" Type="http://schemas.openxmlformats.org/officeDocument/2006/relationships/image" Target="../media/image44.png"/><Relationship Id="rId8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49.png"/><Relationship Id="rId5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Relationship Id="rId4" Type="http://schemas.openxmlformats.org/officeDocument/2006/relationships/image" Target="../media/image70.png"/><Relationship Id="rId5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Relationship Id="rId4" Type="http://schemas.openxmlformats.org/officeDocument/2006/relationships/image" Target="../media/image50.png"/><Relationship Id="rId5" Type="http://schemas.openxmlformats.org/officeDocument/2006/relationships/image" Target="../media/image59.png"/><Relationship Id="rId6" Type="http://schemas.openxmlformats.org/officeDocument/2006/relationships/image" Target="../media/image57.png"/><Relationship Id="rId7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Relationship Id="rId4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Relationship Id="rId4" Type="http://schemas.openxmlformats.org/officeDocument/2006/relationships/image" Target="../media/image60.png"/><Relationship Id="rId5" Type="http://schemas.openxmlformats.org/officeDocument/2006/relationships/image" Target="../media/image26.png"/><Relationship Id="rId6" Type="http://schemas.openxmlformats.org/officeDocument/2006/relationships/image" Target="../media/image53.png"/><Relationship Id="rId7" Type="http://schemas.openxmlformats.org/officeDocument/2006/relationships/image" Target="../media/image6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ithub.com/DiploDatos/AprendizajePorRefuerzos/blob/master/lab_0_warmup_rl.ipynb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Relationship Id="rId4" Type="http://schemas.openxmlformats.org/officeDocument/2006/relationships/image" Target="../media/image60.png"/><Relationship Id="rId5" Type="http://schemas.openxmlformats.org/officeDocument/2006/relationships/image" Target="../media/image69.png"/><Relationship Id="rId6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8.png"/><Relationship Id="rId4" Type="http://schemas.openxmlformats.org/officeDocument/2006/relationships/hyperlink" Target="https://cxl.com/blog/bandit-tests/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research.atspotify.com/deriving-user-and-content-specific-rewards-for-contextual-bandits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github.com/bgalbraith/bandits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1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8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7.png"/><Relationship Id="rId4" Type="http://schemas.openxmlformats.org/officeDocument/2006/relationships/image" Target="../media/image80.png"/><Relationship Id="rId5" Type="http://schemas.openxmlformats.org/officeDocument/2006/relationships/image" Target="../media/image8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hutter1.net/ai/uaibook.htm" TargetMode="External"/><Relationship Id="rId4" Type="http://schemas.openxmlformats.org/officeDocument/2006/relationships/hyperlink" Target="https://github.com/aslanides/aixijs" TargetMode="External"/><Relationship Id="rId5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9.png"/><Relationship Id="rId4" Type="http://schemas.openxmlformats.org/officeDocument/2006/relationships/image" Target="../media/image7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9.png"/><Relationship Id="rId4" Type="http://schemas.openxmlformats.org/officeDocument/2006/relationships/image" Target="../media/image9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1.png"/><Relationship Id="rId4" Type="http://schemas.openxmlformats.org/officeDocument/2006/relationships/image" Target="../media/image89.png"/><Relationship Id="rId5" Type="http://schemas.openxmlformats.org/officeDocument/2006/relationships/image" Target="../media/image8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medium.com/@harshitsikchi/towards-safe-reinforcement-learning-88b7caa5702e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medium.com/@harshitsikchi/towards-safe-reinforcement-learning-88b7caa5702e" TargetMode="External"/><Relationship Id="rId4" Type="http://schemas.openxmlformats.org/officeDocument/2006/relationships/image" Target="../media/image9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://web.eecs.umich.edu/~soar/sitemaker/docs/pubs/17Mar_Mooren_Emily.pdf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ieeexplore.ieee.org/abstract/document/8938773" TargetMode="External"/><Relationship Id="rId4" Type="http://schemas.openxmlformats.org/officeDocument/2006/relationships/hyperlink" Target="https://link.springer.com/chapter/10.1007/978-981-10-6463-0_24" TargetMode="External"/><Relationship Id="rId5" Type="http://schemas.openxmlformats.org/officeDocument/2006/relationships/hyperlink" Target="https://ieeexplore.ieee.org/abstract/document/8789448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link.springer.com/chapter/10.1007/978-3-030-35288-2_5" TargetMode="External"/><Relationship Id="rId4" Type="http://schemas.openxmlformats.org/officeDocument/2006/relationships/hyperlink" Target="https://ieeexplore.ieee.org/abstract/document/9301300" TargetMode="External"/><Relationship Id="rId5" Type="http://schemas.openxmlformats.org/officeDocument/2006/relationships/hyperlink" Target="https://ieeexplore.ieee.org/abstract/document/9283492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DiploDatos/AprendizajePorRefuerzos/blob/master/lab_1_intro_rl.ipynb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julian.togelius.com/mariocompetition2009/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Aprendizaje por Refuerzos</a:t>
            </a:r>
            <a:endParaRPr/>
          </a:p>
        </p:txBody>
      </p:sp>
      <p:sp>
        <p:nvSpPr>
          <p:cNvPr id="67" name="Google Shape;67;p13"/>
          <p:cNvSpPr txBox="1"/>
          <p:nvPr/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Diplomatura en Ciencia de Datos, Aprendizaje Automático y sus Aplicaciones - FaMAF, 2021</a:t>
            </a:r>
            <a:endParaRPr sz="24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Boom del deep learning (2012)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RL + deep learning = </a:t>
            </a:r>
            <a:r>
              <a:rPr i="1" lang="es-419"/>
              <a:t>deep-RL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Atari (2013-2015)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Deepmind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947" y="509825"/>
            <a:ext cx="3808478" cy="41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Boom del </a:t>
            </a:r>
            <a:r>
              <a:rPr lang="es-419"/>
              <a:t>deep-</a:t>
            </a:r>
            <a:r>
              <a:rPr lang="es-419"/>
              <a:t>RL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AlphaGo (2016)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Deepmind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(ya de Google)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550" y="1017725"/>
            <a:ext cx="6341750" cy="38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Boom del </a:t>
            </a:r>
            <a:r>
              <a:rPr lang="es-419"/>
              <a:t>deep-</a:t>
            </a:r>
            <a:r>
              <a:rPr lang="es-419"/>
              <a:t>RL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Dota 2 (2018)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OpenAI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975" y="883162"/>
            <a:ext cx="6376317" cy="395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Boom del </a:t>
            </a:r>
            <a:r>
              <a:rPr lang="es-419"/>
              <a:t>deep-</a:t>
            </a:r>
            <a:r>
              <a:rPr lang="es-419"/>
              <a:t>RL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AlphaStar (2019)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Deepmind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627" y="1152475"/>
            <a:ext cx="6495823" cy="36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s-419"/>
              <a:t>Overhype!!!</a:t>
            </a:r>
            <a:endParaRPr i="1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725" y="2004900"/>
            <a:ext cx="19050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04900"/>
            <a:ext cx="19050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5741" y="1992925"/>
            <a:ext cx="4436557" cy="24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</a:t>
            </a:r>
            <a:r>
              <a:rPr lang="es-419"/>
              <a:t>aralelamente (~2016), p</a:t>
            </a:r>
            <a:r>
              <a:rPr lang="es-419"/>
              <a:t>or el </a:t>
            </a:r>
            <a:r>
              <a:rPr i="1" lang="es-419"/>
              <a:t>overhype</a:t>
            </a:r>
            <a:r>
              <a:rPr lang="es-419"/>
              <a:t> se crea una brecha entre lo publicitado y la realidad, y surge una crisis de reproducibilidad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Artículos y presentaciones geniales, pero normalmente no brindan su código, difícil de ejecutarlos o acceder al modelo entrenado.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Algoritmos dependientes de muchos detalles técnicos no siempre disponibles (no reportados/ocultos/propietarios).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/>
              <a:t>Overhype</a:t>
            </a:r>
            <a:endParaRPr i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Poca ablación, temor a publicar resultados negativos (!).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 veces no se reporta todo el camino, fallos y obstáculos que llevaron al mejor modelo reportado en los papers (</a:t>
            </a:r>
            <a:r>
              <a:rPr b="1" i="1" lang="es-419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HARKing</a:t>
            </a:r>
            <a:r>
              <a:rPr lang="es-419"/>
              <a:t>).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</a:t>
            </a:r>
            <a:endParaRPr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/>
              <a:t>HARKing</a:t>
            </a:r>
            <a:r>
              <a:rPr lang="es-419"/>
              <a:t> -  </a:t>
            </a:r>
            <a:r>
              <a:rPr i="1" lang="es-419"/>
              <a:t>hypothesizing after the results are known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Paper recomendado: </a:t>
            </a:r>
            <a:r>
              <a:rPr lang="es-419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HARK Side of Deep Learning - From Grad Student Descent to Automated Machine Learning</a:t>
            </a:r>
            <a:endParaRPr i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i="1" lang="es-419"/>
              <a:t>“Hacer pasar como hipótesis a priori, a una hipótesis formulada tras ver los resultados“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s-419"/>
              <a:t>“I view papers through survival bias: if there’s an experiment that’s natural in the paper’s context, but isn’t in the paper, then it probably didn’t work, because if it worked, it’d be in the paper”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(de </a:t>
            </a:r>
            <a:r>
              <a:rPr lang="es-419" u="sng">
                <a:solidFill>
                  <a:schemeClr val="hlink"/>
                </a:solidFill>
                <a:hlinkClick r:id="rId4"/>
              </a:rPr>
              <a:t>https://www.alexirpan.com/2020/05/07/rl-potpourri.html</a:t>
            </a:r>
            <a:r>
              <a:rPr lang="es-419"/>
              <a:t>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Algunos ejemplos representativos en RL hablando de esto: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Paper: </a:t>
            </a:r>
            <a:r>
              <a:rPr lang="es-419" u="sng">
                <a:solidFill>
                  <a:schemeClr val="hlink"/>
                </a:solidFill>
                <a:hlinkClick r:id="rId3"/>
              </a:rPr>
              <a:t>Reproducibility of Benchmarked Deep Reinforcement Learning Tasks for Continuous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Paper: </a:t>
            </a:r>
            <a:r>
              <a:rPr lang="es-419" u="sng">
                <a:solidFill>
                  <a:schemeClr val="hlink"/>
                </a:solidFill>
                <a:hlinkClick r:id="rId4"/>
              </a:rPr>
              <a:t>Deep Reinforcement Learning That Matters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Paper: </a:t>
            </a:r>
            <a:r>
              <a:rPr lang="es-419" u="sng">
                <a:solidFill>
                  <a:schemeClr val="hlink"/>
                </a:solidFill>
                <a:hlinkClick r:id="rId5"/>
              </a:rPr>
              <a:t>Implementation Matters in Deep RL: A Case Study on PPO and TRPO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Introducción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3"/>
              </a:rPr>
              <a:t>Famoso post de Alex Irpan criticando el estado de deep RL en Febrero 2018</a:t>
            </a:r>
            <a:r>
              <a:rPr lang="es-419"/>
              <a:t> (meme de ese post)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638" y="1663825"/>
            <a:ext cx="4016725" cy="29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Sobre mí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Juan Cruz Barsce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Becario doctoral, cursando 5to año del doctorado en ingeniería (mención sistemas), UTN - Santa Fe.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Tema de tesis: optimización de hiper-parámetros en</a:t>
            </a:r>
            <a:r>
              <a:rPr lang="es-419"/>
              <a:t> ap. por refuerzos</a:t>
            </a:r>
            <a:r>
              <a:rPr lang="es-419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JTP de la materia Inteligencia Artificial, UTN - Villa María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</a:t>
            </a:r>
            <a:endParaRPr/>
          </a:p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311700" y="10468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Anécdota de nuestro pequeño intento de hace varios años, de acercarnos al rendimiento de DeepMind en Atari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Recompensa por DeepMind: ~400 vs. nuestro agente ... ~15 </a:t>
            </a:r>
            <a:r>
              <a:rPr lang="es-419"/>
              <a:t>😁</a:t>
            </a:r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450" y="2169437"/>
            <a:ext cx="3523150" cy="24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400" y="2119963"/>
            <a:ext cx="18288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Introducción</a:t>
            </a:r>
            <a:endParaRPr/>
          </a:p>
        </p:txBody>
      </p:sp>
      <p:sp>
        <p:nvSpPr>
          <p:cNvPr id="207" name="Google Shape;207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Actualidad del RL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Se van consolidando frameworks de agentes/algoritmos.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Esto se suma a la API de entornos consolidada en 2016 y entornos comunes.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RL es </a:t>
            </a:r>
            <a:r>
              <a:rPr b="1" lang="es-419"/>
              <a:t>muy flexible</a:t>
            </a:r>
            <a:r>
              <a:rPr lang="es-419"/>
              <a:t> y se beneficia mucho de integrar otras técnicas.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RL en academia visto como muy promisorio, buena cantidad de investigadores incorporaron RL como foco/parte de sus investigaciones.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</a:t>
            </a:r>
            <a:endParaRPr/>
          </a:p>
        </p:txBody>
      </p:sp>
      <p:sp>
        <p:nvSpPr>
          <p:cNvPr id="213" name="Google Shape;213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Actualidad del RL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Algunos desafíos: alta cantidad de muestras necesarias; cómo incorporar mejor el conocimiento de dominio; evitar caer en óptimos locales.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RL en industria muy usado en su forma más simple (bandidos/tabular), incorporando lentamente soluciones más sofisticadas (próxima clase!).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Normalmente, en estas aplicaciones RL se usa en conjunto de varias otras técnicas (ej: </a:t>
            </a:r>
            <a:r>
              <a:rPr i="1" lang="es-419"/>
              <a:t>imitation learning</a:t>
            </a:r>
            <a:r>
              <a:rPr lang="es-419"/>
              <a:t> o comportamiento basado en reglas)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Nociones básicas</a:t>
            </a:r>
            <a:endParaRPr/>
          </a:p>
        </p:txBody>
      </p:sp>
      <p:sp>
        <p:nvSpPr>
          <p:cNvPr id="219" name="Google Shape;219;p35"/>
          <p:cNvSpPr txBox="1"/>
          <p:nvPr/>
        </p:nvSpPr>
        <p:spPr>
          <a:xfrm>
            <a:off x="684300" y="3510625"/>
            <a:ext cx="78261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Crédito: Libro </a:t>
            </a:r>
            <a:r>
              <a:rPr i="1" lang="es-419" sz="1800" u="sng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Reinforcement Learning - An Introduction. Sutton &amp; Barto, 2018</a:t>
            </a:r>
            <a:endParaRPr i="1"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Nociones básicas</a:t>
            </a:r>
            <a:endParaRPr/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Agente buscando un objetivo en su entorno</a:t>
            </a:r>
            <a:endParaRPr/>
          </a:p>
        </p:txBody>
      </p:sp>
      <p:pic>
        <p:nvPicPr>
          <p:cNvPr id="226" name="Google Shape;226;p36"/>
          <p:cNvPicPr preferRelativeResize="0"/>
          <p:nvPr/>
        </p:nvPicPr>
        <p:blipFill rotWithShape="1">
          <a:blip r:embed="rId3">
            <a:alphaModFix/>
          </a:blip>
          <a:srcRect b="0" l="5240" r="0" t="2448"/>
          <a:stretch/>
        </p:blipFill>
        <p:spPr>
          <a:xfrm>
            <a:off x="2367650" y="1796150"/>
            <a:ext cx="4666551" cy="21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311700" y="100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Nociones básicas</a:t>
            </a:r>
            <a:endParaRPr/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5792" y="368450"/>
            <a:ext cx="4439208" cy="44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Nociones básicas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No hay dataset de ejemplos	  , </a:t>
            </a:r>
            <a:r>
              <a:rPr b="1" lang="es-419"/>
              <a:t>debe generarlos el agente interactuando</a:t>
            </a:r>
            <a:r>
              <a:rPr lang="es-419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Política	 , define el comportamiento del agente. Suele expresarse como: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	</a:t>
            </a:r>
            <a:r>
              <a:rPr lang="es-419"/>
              <a:t>devuelve una acción seleccionada bajo la política     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	</a:t>
            </a:r>
            <a:r>
              <a:rPr lang="es-419"/>
              <a:t>      es la probabilidad de elegir	 con la política       . </a:t>
            </a:r>
            <a:br>
              <a:rPr lang="es-419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¿Cómo el agente estima las acciones que maximizarán su recompensa?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975" y="1409050"/>
            <a:ext cx="25717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4050" y="2060650"/>
            <a:ext cx="171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0225" y="2571750"/>
            <a:ext cx="809025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0250" y="2302075"/>
            <a:ext cx="449458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050" y="2365450"/>
            <a:ext cx="171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3400" y="2587825"/>
            <a:ext cx="16192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050" y="2594050"/>
            <a:ext cx="171450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Nociones básicas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Dilema de exploración - explotación: ¿cuándo explotar conocimiento vs. cuándo probar nuevas estrategias?</a:t>
            </a:r>
            <a:endParaRPr/>
          </a:p>
        </p:txBody>
      </p:sp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800" y="2063938"/>
            <a:ext cx="320040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Nociones básicas</a:t>
            </a:r>
            <a:endParaRPr/>
          </a:p>
        </p:txBody>
      </p:sp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Definición formal: 5-upla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</a:t>
            </a:r>
            <a:r>
              <a:rPr lang="es-419"/>
              <a:t>onjunto de estados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Conjunto de acciones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Función de recompensa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Función de probabilidad de transición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F</a:t>
            </a:r>
            <a:r>
              <a:rPr lang="es-419"/>
              <a:t>actor de descuento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b="1" lang="es-419"/>
              <a:t>Cumple la propiedad de Markov</a:t>
            </a:r>
            <a:endParaRPr b="1"/>
          </a:p>
        </p:txBody>
      </p:sp>
      <p:pic>
        <p:nvPicPr>
          <p:cNvPr id="259" name="Google Shape;2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025" y="3110700"/>
            <a:ext cx="978116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0075" y="1405075"/>
            <a:ext cx="1500902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0838" y="2513038"/>
            <a:ext cx="742019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6200" y="2878163"/>
            <a:ext cx="1847892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3225" y="1909850"/>
            <a:ext cx="19050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8300" y="2248475"/>
            <a:ext cx="20955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Nociones básicas</a:t>
            </a:r>
            <a:endParaRPr/>
          </a:p>
        </p:txBody>
      </p:sp>
      <p:pic>
        <p:nvPicPr>
          <p:cNvPr id="270" name="Google Shape;270;p41"/>
          <p:cNvPicPr preferRelativeResize="0"/>
          <p:nvPr/>
        </p:nvPicPr>
        <p:blipFill rotWithShape="1">
          <a:blip r:embed="rId3">
            <a:alphaModFix/>
          </a:blip>
          <a:srcRect b="21740" l="0" r="38897" t="0"/>
          <a:stretch/>
        </p:blipFill>
        <p:spPr>
          <a:xfrm>
            <a:off x="2654425" y="1533475"/>
            <a:ext cx="3264925" cy="284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 txBox="1"/>
          <p:nvPr/>
        </p:nvSpPr>
        <p:spPr>
          <a:xfrm>
            <a:off x="311700" y="1533475"/>
            <a:ext cx="16629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Dos acciones: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Rojo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Verde</a:t>
            </a:r>
            <a:endParaRPr/>
          </a:p>
        </p:txBody>
      </p:sp>
      <p:cxnSp>
        <p:nvCxnSpPr>
          <p:cNvPr id="272" name="Google Shape;272;p41"/>
          <p:cNvCxnSpPr>
            <a:stCxn id="273" idx="1"/>
          </p:cNvCxnSpPr>
          <p:nvPr/>
        </p:nvCxnSpPr>
        <p:spPr>
          <a:xfrm flipH="1">
            <a:off x="4189350" y="1368975"/>
            <a:ext cx="87600" cy="3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" name="Google Shape;273;p41"/>
          <p:cNvSpPr txBox="1"/>
          <p:nvPr/>
        </p:nvSpPr>
        <p:spPr>
          <a:xfrm>
            <a:off x="4276950" y="1082625"/>
            <a:ext cx="150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Probabilidades de transición</a:t>
            </a:r>
            <a:endParaRPr/>
          </a:p>
        </p:txBody>
      </p:sp>
      <p:cxnSp>
        <p:nvCxnSpPr>
          <p:cNvPr id="274" name="Google Shape;274;p41"/>
          <p:cNvCxnSpPr/>
          <p:nvPr/>
        </p:nvCxnSpPr>
        <p:spPr>
          <a:xfrm flipH="1">
            <a:off x="3046350" y="1368975"/>
            <a:ext cx="1230600" cy="4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75" name="Google Shape;275;p41"/>
          <p:cNvGraphicFramePr/>
          <p:nvPr/>
        </p:nvGraphicFramePr>
        <p:xfrm>
          <a:off x="6868075" y="98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{FB3C04FD-6E96-4CEC-A4E7-5471D6C7C99F}</a:tableStyleId>
              </a:tblPr>
              <a:tblGrid>
                <a:gridCol w="546125"/>
                <a:gridCol w="546125"/>
                <a:gridCol w="546125"/>
                <a:gridCol w="546125"/>
              </a:tblGrid>
              <a:tr h="29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0000"/>
                          </a:solidFill>
                        </a:rPr>
                        <a:t>R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.3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0000"/>
                          </a:solidFill>
                        </a:rPr>
                        <a:t>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.7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274E13"/>
                          </a:solidFill>
                        </a:rPr>
                        <a:t>V</a:t>
                      </a:r>
                      <a:endParaRPr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0000"/>
                          </a:solidFill>
                        </a:rPr>
                        <a:t>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.4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0000"/>
                          </a:solidFill>
                        </a:rPr>
                        <a:t>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.6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274E13"/>
                          </a:solidFill>
                        </a:rPr>
                        <a:t>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274E13"/>
                          </a:solidFill>
                        </a:rPr>
                        <a:t>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0000"/>
                          </a:solidFill>
                        </a:rPr>
                        <a:t>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>
                          <a:solidFill>
                            <a:srgbClr val="FF0000"/>
                          </a:solidFill>
                        </a:rPr>
                        <a:t>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S2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.9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6" name="Google Shape;276;p41"/>
          <p:cNvSpPr txBox="1"/>
          <p:nvPr/>
        </p:nvSpPr>
        <p:spPr>
          <a:xfrm>
            <a:off x="390900" y="3026300"/>
            <a:ext cx="1504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Recompensas: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R(S1) = 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R(S2) = 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R(S3) = -1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41"/>
          <p:cNvSpPr txBox="1"/>
          <p:nvPr/>
        </p:nvSpPr>
        <p:spPr>
          <a:xfrm>
            <a:off x="6868075" y="445025"/>
            <a:ext cx="21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Función de transición 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Agenda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Introducción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Nociones básicas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Ejemplos de políticas y MDPs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Formas de resolverlos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Bandidos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Diferencia temporal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Ética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Nociones básicas </a:t>
            </a:r>
            <a:endParaRPr/>
          </a:p>
        </p:txBody>
      </p:sp>
      <p:sp>
        <p:nvSpPr>
          <p:cNvPr id="283" name="Google Shape;283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Episodio: secuencia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donde      es un estado final, (o      es el tiempo de corte)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Recompensa total del episodio: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Recompensa expresada a partir de un instante de tiempo 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550" y="1433000"/>
            <a:ext cx="52292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900" y="2013363"/>
            <a:ext cx="171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6525" y="1989538"/>
            <a:ext cx="2571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2425" y="2924175"/>
            <a:ext cx="27432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6600" y="4264075"/>
            <a:ext cx="2335382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Nociones básicas</a:t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Aleatoriedad involucrada en los episodios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¿Cuán lejos mirar en el horizonte?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Recompensas acumuladas descontadas por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(la recompensa acumulada descontada también suele denotarse como 		)</a:t>
            </a:r>
            <a:endParaRPr/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425" y="2576513"/>
            <a:ext cx="523875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8525" y="2001175"/>
            <a:ext cx="954795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font&quot;:{&quot;color&quot;:&quot;#695D46&quot;,&quot;size&quot;:18,&quot;family&quot;:&quot;Open Sans&quot;},&quot;code&quot;:&quot;$$G_{t}$$&quot;,&quot;id&quot;:&quot;13&quot;,&quot;backgroundColorModified&quot;:false,&quot;type&quot;:&quot;$$&quot;,&quot;aid&quot;:null,&quot;ts&quot;:1635460739570,&quot;cs&quot;:&quot;VkuH9WlKqQKpsvhZgAQSxA==&quot;,&quot;size&quot;:{&quot;width&quot;:24,&quot;height&quot;:21.333333333333332}}" id="297" name="Google Shape;29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7700" y="4061150"/>
            <a:ext cx="228600" cy="2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Nociones básicas</a:t>
            </a:r>
            <a:endParaRPr/>
          </a:p>
        </p:txBody>
      </p:sp>
      <p:sp>
        <p:nvSpPr>
          <p:cNvPr id="303" name="Google Shape;303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¿Cómo </a:t>
            </a:r>
            <a:r>
              <a:rPr lang="es-419"/>
              <a:t>evalúa</a:t>
            </a:r>
            <a:r>
              <a:rPr lang="es-419"/>
              <a:t> el agente lo que vale un estado?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419"/>
              <a:t>Función de valor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“La recompensa (descontada) que el agente espera recibir empezando en el estado     y siguiendo la política     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00" y="2100250"/>
            <a:ext cx="42195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4111825"/>
            <a:ext cx="171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5000" y="4111825"/>
            <a:ext cx="123825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Nociones básicas</a:t>
            </a:r>
            <a:endParaRPr/>
          </a:p>
        </p:txBody>
      </p:sp>
      <p:sp>
        <p:nvSpPr>
          <p:cNvPr id="312" name="Google Shape;312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Forma alternativa: </a:t>
            </a:r>
            <a:r>
              <a:rPr b="1" lang="es-419"/>
              <a:t>f</a:t>
            </a:r>
            <a:r>
              <a:rPr b="1" lang="es-419"/>
              <a:t>unción de acción-valor </a:t>
            </a:r>
            <a:r>
              <a:rPr b="1" i="1" lang="es-419"/>
              <a:t>Q </a:t>
            </a:r>
            <a:r>
              <a:rPr b="1" lang="es-419"/>
              <a:t>(Q de </a:t>
            </a:r>
            <a:r>
              <a:rPr b="1" i="1" lang="es-419"/>
              <a:t>quality de a</a:t>
            </a:r>
            <a:r>
              <a:rPr b="1" lang="es-419"/>
              <a:t>)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“La recompensa (descontada) que el agente espera recibir empezando en el estado    , tomando la acción      y siguiendo la política     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575" y="2090725"/>
            <a:ext cx="527685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3807025"/>
            <a:ext cx="12382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0" y="3807025"/>
            <a:ext cx="171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7200" y="3807025"/>
            <a:ext cx="142875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Nociones básicas</a:t>
            </a:r>
            <a:endParaRPr/>
          </a:p>
        </p:txBody>
      </p:sp>
      <p:sp>
        <p:nvSpPr>
          <p:cNvPr id="322" name="Google Shape;322;p46"/>
          <p:cNvSpPr txBox="1"/>
          <p:nvPr>
            <p:ph idx="1" type="body"/>
          </p:nvPr>
        </p:nvSpPr>
        <p:spPr>
          <a:xfrm>
            <a:off x="311700" y="8091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Ecuación de Bellman: dado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Entonces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“el valor de un estado puede expresarse a partir del siguiente”</a:t>
            </a:r>
            <a:endParaRPr/>
          </a:p>
        </p:txBody>
      </p:sp>
      <p:pic>
        <p:nvPicPr>
          <p:cNvPr id="323" name="Google Shape;3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575" y="1328738"/>
            <a:ext cx="45148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4613" y="3024188"/>
            <a:ext cx="421957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Nociones básicas</a:t>
            </a:r>
            <a:endParaRPr/>
          </a:p>
        </p:txBody>
      </p:sp>
      <p:sp>
        <p:nvSpPr>
          <p:cNvPr id="330" name="Google Shape;330;p4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Expresado sin el valor esperado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“            dado por probabilidad de elegir acción siguiente según la política y el entorno, la probabilidad            de llegar a ese estado, la recompensa por haber llegado y el valor del estado siguiente”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800"/>
              </a:spcBef>
              <a:spcAft>
                <a:spcPts val="1600"/>
              </a:spcAft>
              <a:buNone/>
            </a:pPr>
            <a:r>
              <a:rPr lang="es-419"/>
              <a:t> </a:t>
            </a:r>
            <a:endParaRPr/>
          </a:p>
        </p:txBody>
      </p:sp>
      <p:pic>
        <p:nvPicPr>
          <p:cNvPr id="331" name="Google Shape;3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613" y="2238375"/>
            <a:ext cx="46767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300" y="3414775"/>
            <a:ext cx="497213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9875" y="3735475"/>
            <a:ext cx="428307" cy="2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Nociones básicas</a:t>
            </a:r>
            <a:endParaRPr/>
          </a:p>
        </p:txBody>
      </p:sp>
      <p:sp>
        <p:nvSpPr>
          <p:cNvPr id="339" name="Google Shape;339;p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Optimalidad: si       es óptima      , seleccionando siempre la mejor acción, entonces su valor está dado por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Dada		, 	 está dada por</a:t>
            </a:r>
            <a:endParaRPr/>
          </a:p>
        </p:txBody>
      </p:sp>
      <p:pic>
        <p:nvPicPr>
          <p:cNvPr id="340" name="Google Shape;3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613" y="2238375"/>
            <a:ext cx="46767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7900" y="3762375"/>
            <a:ext cx="49530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0800" y="1444825"/>
            <a:ext cx="171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1100" y="1401963"/>
            <a:ext cx="2762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70900" y="3224700"/>
            <a:ext cx="598341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3550" y="3249988"/>
            <a:ext cx="276225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Nociones básicas</a:t>
            </a:r>
            <a:endParaRPr/>
          </a:p>
        </p:txBody>
      </p:sp>
      <p:sp>
        <p:nvSpPr>
          <p:cNvPr id="351" name="Google Shape;351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Expresado como función de acción-valor</a:t>
            </a:r>
            <a:endParaRPr/>
          </a:p>
        </p:txBody>
      </p:sp>
      <p:pic>
        <p:nvPicPr>
          <p:cNvPr id="352" name="Google Shape;3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963" y="2009775"/>
            <a:ext cx="51720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988" y="3171825"/>
            <a:ext cx="538162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Nociones básicas (resumen)</a:t>
            </a:r>
            <a:endParaRPr/>
          </a:p>
        </p:txBody>
      </p:sp>
      <p:sp>
        <p:nvSpPr>
          <p:cNvPr id="359" name="Google Shape;359;p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Agente buscando un objetivo en su entorno</a:t>
            </a:r>
            <a:endParaRPr/>
          </a:p>
        </p:txBody>
      </p:sp>
      <p:pic>
        <p:nvPicPr>
          <p:cNvPr id="360" name="Google Shape;360;p50"/>
          <p:cNvPicPr preferRelativeResize="0"/>
          <p:nvPr/>
        </p:nvPicPr>
        <p:blipFill rotWithShape="1">
          <a:blip r:embed="rId3">
            <a:alphaModFix/>
          </a:blip>
          <a:srcRect b="0" l="5240" r="0" t="2448"/>
          <a:stretch/>
        </p:blipFill>
        <p:spPr>
          <a:xfrm>
            <a:off x="2367650" y="1643750"/>
            <a:ext cx="4666551" cy="21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0"/>
          <p:cNvSpPr txBox="1"/>
          <p:nvPr/>
        </p:nvSpPr>
        <p:spPr>
          <a:xfrm>
            <a:off x="1613425" y="2680225"/>
            <a:ext cx="18831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Agente: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F de valor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Política</a:t>
            </a:r>
            <a:br>
              <a:rPr lang="es-419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Modelo del entorno (opc.)</a:t>
            </a:r>
            <a:endParaRPr/>
          </a:p>
        </p:txBody>
      </p:sp>
      <p:sp>
        <p:nvSpPr>
          <p:cNvPr id="362" name="Google Shape;362;p50"/>
          <p:cNvSpPr txBox="1"/>
          <p:nvPr/>
        </p:nvSpPr>
        <p:spPr>
          <a:xfrm>
            <a:off x="5870200" y="3230175"/>
            <a:ext cx="3136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Ambiente (inaccesible para el agente excepto por obs/</a:t>
            </a:r>
            <a:r>
              <a:rPr lang="es-419"/>
              <a:t>acción</a:t>
            </a:r>
            <a:r>
              <a:rPr lang="es-419"/>
              <a:t>/recomp):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F de recompensa (oculta)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419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Prob transición (oculta)</a:t>
            </a:r>
            <a:endParaRPr/>
          </a:p>
        </p:txBody>
      </p:sp>
      <p:pic>
        <p:nvPicPr>
          <p:cNvPr id="363" name="Google Shape;36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800" y="3944488"/>
            <a:ext cx="741606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8900" y="4669638"/>
            <a:ext cx="1847892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9300" y="2954675"/>
            <a:ext cx="497213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6225" y="3384950"/>
            <a:ext cx="699470" cy="2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Ejemplos de políticas y MDPs</a:t>
            </a:r>
            <a:endParaRPr/>
          </a:p>
        </p:txBody>
      </p:sp>
      <p:sp>
        <p:nvSpPr>
          <p:cNvPr id="372" name="Google Shape;372;p51"/>
          <p:cNvSpPr txBox="1"/>
          <p:nvPr/>
        </p:nvSpPr>
        <p:spPr>
          <a:xfrm>
            <a:off x="684300" y="3510625"/>
            <a:ext cx="78261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Crédito: curso Aprendizaje por Refuerzo Profundo, dictado por Juan Gómez Romero en la ECI 2019, Buenos Aires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2"/>
          <p:cNvSpPr txBox="1"/>
          <p:nvPr>
            <p:ph idx="4294967295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Robot en una grilla (NxN) intentando llegar a su meta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Se mueve arriba, abajo, izquierda, derecha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La recompensa se basa en la demora en llegar: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-1 por cada paso que da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-5 al caer al agua (demora más en cruzar y debe secarse)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Llegar a la meta le da +50 recompensa</a:t>
            </a:r>
            <a:endParaRPr/>
          </a:p>
        </p:txBody>
      </p:sp>
      <p:pic>
        <p:nvPicPr>
          <p:cNvPr id="378" name="Google Shape;37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00" y="1304925"/>
            <a:ext cx="124777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2"/>
          <p:cNvSpPr txBox="1"/>
          <p:nvPr>
            <p:ph idx="4294967295"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Ejemplos de políticas y MDPs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363" y="152400"/>
            <a:ext cx="737528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3"/>
          <p:cNvSpPr txBox="1"/>
          <p:nvPr/>
        </p:nvSpPr>
        <p:spPr>
          <a:xfrm>
            <a:off x="3015425" y="0"/>
            <a:ext cx="70320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(0,0)			</a:t>
            </a: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(0,1)			(0,2)		       (0,3)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(1,0)	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(2,0)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(3,0)			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363" y="152400"/>
            <a:ext cx="737528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4"/>
          <p:cNvSpPr txBox="1"/>
          <p:nvPr/>
        </p:nvSpPr>
        <p:spPr>
          <a:xfrm>
            <a:off x="3015425" y="0"/>
            <a:ext cx="70320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(0,0)			(0,1)			(0,2)		       (0,3)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(1,0)	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(2,0)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(3,0)			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13" y="152400"/>
            <a:ext cx="855476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5"/>
          <p:cNvSpPr txBox="1"/>
          <p:nvPr/>
        </p:nvSpPr>
        <p:spPr>
          <a:xfrm>
            <a:off x="4407175" y="0"/>
            <a:ext cx="7032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(0,0)			(0,1)			(0,2)		       (0,3)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(1,0)	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(2,0)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(3,0)			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00" y="152400"/>
            <a:ext cx="753240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6"/>
          <p:cNvSpPr txBox="1"/>
          <p:nvPr/>
        </p:nvSpPr>
        <p:spPr>
          <a:xfrm>
            <a:off x="3314100" y="21325"/>
            <a:ext cx="70320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(0,0)			(0,1)			(0,2)		       (0,3)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(1,0)	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(2,0)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(3,0)			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38" y="152400"/>
            <a:ext cx="7644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7"/>
          <p:cNvSpPr txBox="1"/>
          <p:nvPr/>
        </p:nvSpPr>
        <p:spPr>
          <a:xfrm>
            <a:off x="3314100" y="21325"/>
            <a:ext cx="70320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(0,0)			(0,1)			(0,2)		       (0,3)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(1,0)	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(2,0)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(3,0)			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988" y="152400"/>
            <a:ext cx="773001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8"/>
          <p:cNvSpPr txBox="1"/>
          <p:nvPr/>
        </p:nvSpPr>
        <p:spPr>
          <a:xfrm>
            <a:off x="3314100" y="21325"/>
            <a:ext cx="70320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(0,0)			(0,1)			(0,2)		       (0,3)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(1,0)	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(2,0)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(3,0)			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1600"/>
            <a:ext cx="8839198" cy="4200292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9"/>
          <p:cNvSpPr txBox="1"/>
          <p:nvPr/>
        </p:nvSpPr>
        <p:spPr>
          <a:xfrm>
            <a:off x="390025" y="292525"/>
            <a:ext cx="70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2" name="Google Shape;422;p59"/>
          <p:cNvSpPr txBox="1"/>
          <p:nvPr/>
        </p:nvSpPr>
        <p:spPr>
          <a:xfrm>
            <a:off x="189900" y="97525"/>
            <a:ext cx="70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Open Sans"/>
                <a:ea typeface="Open Sans"/>
                <a:cs typeface="Open Sans"/>
                <a:sym typeface="Open Sans"/>
              </a:rPr>
              <a:t>¿Cómo llegamos a esta política? con entrenamiento (próximas slides!)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Actividad 0: ejercicios a mano</a:t>
            </a:r>
            <a:endParaRPr/>
          </a:p>
        </p:txBody>
      </p:sp>
      <p:sp>
        <p:nvSpPr>
          <p:cNvPr id="428" name="Google Shape;428;p60"/>
          <p:cNvSpPr txBox="1"/>
          <p:nvPr/>
        </p:nvSpPr>
        <p:spPr>
          <a:xfrm>
            <a:off x="684300" y="3510625"/>
            <a:ext cx="78261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u="sng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al notebook del Lab 0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1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Formas de resolver RL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¿Aprendizaje por refuerzos? (</a:t>
            </a:r>
            <a:r>
              <a:rPr i="1" lang="es-419"/>
              <a:t>reinforcement learning, </a:t>
            </a:r>
            <a:r>
              <a:rPr b="1" i="1" lang="es-419"/>
              <a:t>RL</a:t>
            </a:r>
            <a:r>
              <a:rPr lang="es-419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Una forma propuesta: es una </a:t>
            </a:r>
            <a:r>
              <a:rPr b="1" lang="es-419"/>
              <a:t>sub-área de </a:t>
            </a:r>
            <a:r>
              <a:rPr b="1" i="1" lang="es-419"/>
              <a:t>machine learning</a:t>
            </a:r>
            <a:r>
              <a:rPr lang="es-419"/>
              <a:t> (</a:t>
            </a:r>
            <a:r>
              <a:rPr i="1" lang="es-419"/>
              <a:t>ML</a:t>
            </a:r>
            <a:r>
              <a:rPr lang="es-419"/>
              <a:t>) y combina elementos de las demás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Aprendizajes en ML (muy simplificadamente)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Supervisado: encontrar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No supervisado: encontrar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Por refuerzos: encontrar 				(óptimas) a partir de	      que es generado con experiencia 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450" y="3228525"/>
            <a:ext cx="12954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350" y="3555100"/>
            <a:ext cx="1348375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875" y="3837025"/>
            <a:ext cx="25717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1&quot;,&quot;aid&quot;:null,&quot;type&quot;:&quot;$&quot;,&quot;backgroundColor&quot;:&quot;#FFFFFF&quot;,&quot;code&quot;:&quot;$f: \\text{S} \\to A$&quot;,&quot;font&quot;:{&quot;family&quot;:&quot;Arial&quot;,&quot;color&quot;:&quot;#000000&quot;,&quot;size&quot;:&quot;18&quot;},&quot;backgroundColorModified&quot;:false,&quot;ts&quot;:1635274993662,&quot;cs&quot;:&quot;+/KfCT7x11ORwwtQ0ExDbg==&quot;,&quot;size&quot;:{&quot;width&quot;:117.66666666666667,&quot;height&quot;:26}}"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4124" y="3884650"/>
            <a:ext cx="11207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Algunas formas básicas de resolver RL</a:t>
            </a:r>
            <a:endParaRPr/>
          </a:p>
        </p:txBody>
      </p:sp>
      <p:sp>
        <p:nvSpPr>
          <p:cNvPr id="439" name="Google Shape;439;p6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Bandidos (a continuación)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Programación dinámica: </a:t>
            </a:r>
            <a:br>
              <a:rPr lang="es-419"/>
            </a:br>
            <a:r>
              <a:rPr lang="es-419"/>
              <a:t>Sabemos				     y		       , calculamos/</a:t>
            </a:r>
            <a:r>
              <a:rPr lang="es-419"/>
              <a:t>aproximamos</a:t>
            </a:r>
            <a:r>
              <a:rPr lang="es-419"/>
              <a:t>            </a:t>
            </a:r>
            <a:br>
              <a:rPr lang="es-419"/>
            </a:br>
            <a:r>
              <a:rPr lang="es-419"/>
              <a:t>	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Métodos de Monte-Carl</a:t>
            </a:r>
            <a:r>
              <a:rPr lang="es-419"/>
              <a:t>o</a:t>
            </a:r>
            <a:br>
              <a:rPr lang="es-419"/>
            </a:br>
            <a:r>
              <a:rPr lang="es-419"/>
              <a:t>Actualizamos	     tras juntar recompensas de cada episodio </a:t>
            </a:r>
            <a:br>
              <a:rPr lang="es-419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Diferencia temporal (a continuación)</a:t>
            </a:r>
            <a:br>
              <a:rPr lang="es-419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Aproximación de política:</a:t>
            </a:r>
            <a:br>
              <a:rPr lang="es-419"/>
            </a:br>
            <a:r>
              <a:rPr lang="es-419"/>
              <a:t>Calculamos		 mediante </a:t>
            </a:r>
            <a:r>
              <a:rPr i="1" lang="es-419"/>
              <a:t>ascenso</a:t>
            </a:r>
            <a:r>
              <a:rPr lang="es-419"/>
              <a:t> de gradiente (próximo fin de semana) </a:t>
            </a:r>
            <a:endParaRPr/>
          </a:p>
        </p:txBody>
      </p:sp>
      <p:pic>
        <p:nvPicPr>
          <p:cNvPr id="440" name="Google Shape;44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100" y="2015088"/>
            <a:ext cx="1847892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250" y="2015163"/>
            <a:ext cx="741606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8950" y="2015175"/>
            <a:ext cx="497213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2525" y="2960675"/>
            <a:ext cx="497213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1800" y="4524725"/>
            <a:ext cx="455077" cy="2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Bandidos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Bandidos</a:t>
            </a:r>
            <a:endParaRPr/>
          </a:p>
        </p:txBody>
      </p:sp>
      <p:sp>
        <p:nvSpPr>
          <p:cNvPr id="455" name="Google Shape;455;p6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Bandidos, o </a:t>
            </a:r>
            <a:r>
              <a:rPr lang="es-419"/>
              <a:t>RL</a:t>
            </a:r>
            <a:r>
              <a:rPr lang="es-419"/>
              <a:t> de un sólo estado, donde cada paso es un episodio</a:t>
            </a:r>
            <a:endParaRPr/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850" y="1651150"/>
            <a:ext cx="4740304" cy="315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Bandidos</a:t>
            </a:r>
            <a:endParaRPr/>
          </a:p>
        </p:txBody>
      </p:sp>
      <p:pic>
        <p:nvPicPr>
          <p:cNvPr id="462" name="Google Shape;4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388" y="1017725"/>
            <a:ext cx="552121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Bandidos</a:t>
            </a:r>
            <a:endParaRPr/>
          </a:p>
        </p:txBody>
      </p:sp>
      <p:pic>
        <p:nvPicPr>
          <p:cNvPr id="468" name="Google Shape;4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900" y="1516650"/>
            <a:ext cx="5410200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6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Alternativa a A/B Testing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4"/>
              </a:rPr>
              <a:t>Fuente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Bandidos</a:t>
            </a:r>
            <a:endParaRPr/>
          </a:p>
        </p:txBody>
      </p:sp>
      <p:sp>
        <p:nvSpPr>
          <p:cNvPr id="475" name="Google Shape;475;p6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 veces incluyen un contexto, son muy usados de esta forma.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Spotify, por ejemplo, </a:t>
            </a:r>
            <a:r>
              <a:rPr lang="es-419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usa bandidos contextuales para hacer recomendaciones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Ej: ¿qué recomendación funciona mejor, para una persona que le gusta escuchar Jazz?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Bandidos</a:t>
            </a:r>
            <a:endParaRPr/>
          </a:p>
        </p:txBody>
      </p:sp>
      <p:sp>
        <p:nvSpPr>
          <p:cNvPr id="481" name="Google Shape;481;p6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Los bandidos suelen usarse en su versión más simple, o como </a:t>
            </a:r>
            <a:r>
              <a:rPr i="1" lang="es-419"/>
              <a:t>bandidos contextuales</a:t>
            </a:r>
            <a:r>
              <a:rPr lang="es-419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u="sng">
                <a:solidFill>
                  <a:schemeClr val="hlink"/>
                </a:solidFill>
                <a:hlinkClick r:id="rId3"/>
              </a:rPr>
              <a:t>Buen repo con librería de bandidos + links para aprender más</a:t>
            </a:r>
            <a:r>
              <a:rPr lang="es-419"/>
              <a:t>.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Bandidos - bases del RL</a:t>
            </a:r>
            <a:endParaRPr/>
          </a:p>
        </p:txBody>
      </p:sp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Los bandidos sientan varias de las bases del RL, tienen heurísticas de selección comunes a otros métodos: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ε-greedy: estando en estado 	 , elegir la acción con mayor	  con probabilidad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3200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-   o bien   -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elegir una acción aleatoria con probabilidad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{&quot;type&quot;:&quot;$&quot;,&quot;code&quot;:&quot;$\\pi(a \\mid s) = 1 - \\varepsilon$&quot;,&quot;aid&quot;:null,&quot;font&quot;:{&quot;color&quot;:&quot;#695D46&quot;,&quot;family&quot;:&quot;Open Sans&quot;,&quot;size&quot;:18},&quot;id&quot;:&quot;2&quot;,&quot;backgroundColorModified&quot;:false,&quot;backgroundColor&quot;:&quot;#FFFFFF&quot;,&quot;ts&quot;:1635447293075,&quot;cs&quot;:&quot;Z9M2/6lyjpPgE6t9BhVp6Q==&quot;,&quot;size&quot;:{&quot;width&quot;:162.16666666666666,&quot;height&quot;:24.5}}" id="488" name="Google Shape;48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225" y="2748877"/>
            <a:ext cx="1544638" cy="233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aid&quot;:null,&quot;id&quot;:&quot;3&quot;,&quot;code&quot;:&quot;$$s$$&quot;,&quot;backgroundColor&quot;:&quot;#FFFFFF&quot;,&quot;backgroundColorModified&quot;:false,&quot;font&quot;:{&quot;size&quot;:18,&quot;family&quot;:&quot;Open Sans&quot;,&quot;color&quot;:&quot;#695D46&quot;},&quot;ts&quot;:1635447154117,&quot;cs&quot;:&quot;ymr14py/R9Jj+RDsycw/Mg==&quot;,&quot;size&quot;:{&quot;width&quot;:9.166666666666666,&quot;height&quot;:11.166666666666666}}" id="489" name="Google Shape;48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200" y="2343150"/>
            <a:ext cx="87313" cy="106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code&quot;:&quot;$$Q$$&quot;,&quot;id&quot;:&quot;4&quot;,&quot;type&quot;:&quot;$$&quot;,&quot;font&quot;:{&quot;color&quot;:&quot;#695D46&quot;,&quot;size&quot;:18,&quot;family&quot;:&quot;Open Sans&quot;},&quot;aid&quot;:null,&quot;backgroundColorModified&quot;:false,&quot;ts&quot;:1635447207045,&quot;cs&quot;:&quot;lwlGcpSnzSEs1KkZUAWyTQ==&quot;,&quot;size&quot;:{&quot;width&quot;:17.166666666666668,&quot;height&quot;:22.166666666666668}}" id="490" name="Google Shape;49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9625" y="2181075"/>
            <a:ext cx="163513" cy="21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\\varepsilon$$&quot;,&quot;aid&quot;:null,&quot;backgroundColorModified&quot;:false,&quot;backgroundColor&quot;:&quot;#FFFFFF&quot;,&quot;font&quot;:{&quot;family&quot;:&quot;Open Sans&quot;,&quot;color&quot;:&quot;#695D46&quot;,&quot;size&quot;:18},&quot;id&quot;:&quot;5&quot;,&quot;type&quot;:&quot;$$&quot;,&quot;ts&quot;:1635447268878,&quot;cs&quot;:&quot;hCKSx4Hx96ASKcStjbt4sA==&quot;,&quot;size&quot;:{&quot;width&quot;:9.833333333333334,&quot;height&quot;:11.5}}" id="491" name="Google Shape;491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6200" y="3850675"/>
            <a:ext cx="93663" cy="109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Bandidos - </a:t>
            </a:r>
            <a:r>
              <a:rPr lang="es-419"/>
              <a:t>bases del 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7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Otra forma: l</a:t>
            </a:r>
            <a:r>
              <a:rPr lang="es-419"/>
              <a:t>a probabilidad de la acción a elegir se pesa por la magnitud de su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Entonces, para cada acción 	, su probabilidad de ser elegida pasa a tomar una forma de este estilo...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{&quot;backgroundColor&quot;:&quot;#FFFFFF&quot;,&quot;type&quot;:&quot;$$&quot;,&quot;code&quot;:&quot;$$a$$&quot;,&quot;id&quot;:&quot;6&quot;,&quot;backgroundColorModified&quot;:false,&quot;font&quot;:{&quot;size&quot;:18,&quot;color&quot;:&quot;#695D46&quot;,&quot;family&quot;:&quot;Open Sans&quot;},&quot;aid&quot;:null,&quot;ts&quot;:1635448262119,&quot;cs&quot;:&quot;oCmi9bOWkmflVm3YmREkMA==&quot;,&quot;size&quot;:{&quot;width&quot;:11.833333333333334,&quot;height&quot;:11.166666666666666}}" id="498" name="Google Shape;4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050" y="1958375"/>
            <a:ext cx="112713" cy="106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code&quot;:&quot;$$Q$$&quot;,&quot;aid&quot;:null,&quot;backgroundColorModified&quot;:false,&quot;id&quot;:&quot;7&quot;,&quot;font&quot;:{&quot;size&quot;:18,&quot;color&quot;:&quot;#695D46&quot;,&quot;family&quot;:&quot;Open Sans&quot;},&quot;backgroundColor&quot;:&quot;#FFFFFF&quot;,&quot;ts&quot;:1635448278232,&quot;cs&quot;:&quot;Kgykdh2B6hp0DO+NSysQug==&quot;,&quot;size&quot;:{&quot;width&quot;:17.166666666666668,&quot;height&quot;:22.166666666666668}}" id="499" name="Google Shape;49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0075" y="1424150"/>
            <a:ext cx="163513" cy="21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id&quot;:&quot;9&quot;,&quot;type&quot;:&quot;$$&quot;,&quot;code&quot;:&quot;$$\\pi(a \\mid s) = \\frac{Q(s,a)}{\\sum_{\\widetilde{a} \\in A}Q(s,\\widetilde{a})}$$&quot;,&quot;aid&quot;:null,&quot;backgroundColor&quot;:&quot;#FFFFFF&quot;,&quot;font&quot;:{&quot;color&quot;:&quot;#695D46&quot;,&quot;family&quot;:&quot;Open Sans&quot;,&quot;size&quot;:18},&quot;ts&quot;:1635449844588,&quot;cs&quot;:&quot;tDQecAeSpk+Al0yHLTH1+g==&quot;,&quot;size&quot;:{&quot;width&quot;:255.20000000000005,&quot;height&quot;:60.600000000000016}}" id="500" name="Google Shape;50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6613" y="2781463"/>
            <a:ext cx="2430780" cy="577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Bandidos - bases del RL</a:t>
            </a:r>
            <a:endParaRPr/>
          </a:p>
        </p:txBody>
      </p:sp>
      <p:sp>
        <p:nvSpPr>
          <p:cNvPr id="506" name="Google Shape;506;p7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forma más común de esto es mediante la función Softmax: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donde </a:t>
            </a:r>
            <a:r>
              <a:rPr lang="es-419"/>
              <a:t>	</a:t>
            </a:r>
            <a:r>
              <a:rPr lang="es-419"/>
              <a:t>	es la “temperatura computacional” (+ temp. -&gt; + exploración)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{&quot;type&quot;:&quot;$$&quot;,&quot;backgroundColor&quot;:&quot;#FFFFFF&quot;,&quot;id&quot;:&quot;8&quot;,&quot;aid&quot;:null,&quot;backgroundColorModified&quot;:false,&quot;code&quot;:&quot;$$\\pi(a \\mid s) = \\frac{e^{Q(s,a)/\\tau}}{\\sum_{\\widetilde{a} \\in A}e^{Q(s,\\widetilde{a})/\\tau}}$$&quot;,&quot;font&quot;:{&quot;family&quot;:&quot;Open Sans&quot;,&quot;size&quot;:18,&quot;color&quot;:&quot;#695D46&quot;},&quot;ts&quot;:1635448427191,&quot;cs&quot;:&quot;PoKGRHCbSy4MNjmg8GStzg==&quot;,&quot;size&quot;:{&quot;width&quot;:260.79999999999995,&quot;height&quot;:64.80000000000001}}" id="507" name="Google Shape;50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550" y="2380463"/>
            <a:ext cx="2484120" cy="617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color&quot;:&quot;#695D46&quot;,&quot;family&quot;:&quot;Open Sans&quot;,&quot;size&quot;:18},&quot;code&quot;:&quot;$$\\tau$$&quot;,&quot;aid&quot;:null,&quot;id&quot;:&quot;10&quot;,&quot;backgroundColor&quot;:&quot;#FFFFFF&quot;,&quot;backgroundColorModified&quot;:false,&quot;type&quot;:&quot;$$&quot;,&quot;ts&quot;:1635450154483,&quot;cs&quot;:&quot;2oQRx8f2J/ppPD4rpQZrDA==&quot;,&quot;size&quot;:{&quot;width&quot;:12.333333333333334,&quot;height&quot;:11}}" id="508" name="Google Shape;50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225" y="3535400"/>
            <a:ext cx="117475" cy="1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2467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Introducción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8697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¿Aprendizaje por refuerzos?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Otra forma propuesta, como un </a:t>
            </a:r>
            <a:r>
              <a:rPr b="1" lang="es-419"/>
              <a:t>área por encima de ML</a:t>
            </a:r>
            <a:r>
              <a:rPr lang="es-419"/>
              <a:t>, que es necesaria como forma de generalizar la IA (ej. </a:t>
            </a:r>
            <a:r>
              <a:rPr lang="es-419" u="sng">
                <a:solidFill>
                  <a:schemeClr val="hlink"/>
                </a:solidFill>
                <a:hlinkClick r:id="rId3"/>
              </a:rPr>
              <a:t>AIXI de Marcos Hutter</a:t>
            </a:r>
            <a:r>
              <a:rPr lang="es-419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4"/>
              </a:rPr>
              <a:t>Demo de AIXI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5450" y="2114425"/>
            <a:ext cx="2730550" cy="27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2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Diferencia Temporal (TD)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Diferencia temporal (TD)</a:t>
            </a:r>
            <a:endParaRPr/>
          </a:p>
        </p:txBody>
      </p:sp>
      <p:sp>
        <p:nvSpPr>
          <p:cNvPr id="519" name="Google Shape;519;p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</a:t>
            </a:r>
            <a:r>
              <a:rPr lang="es-419"/>
              <a:t>ctualizar una predicción de 	         en base al cambio que existe en la misma de un momento (</a:t>
            </a:r>
            <a:r>
              <a:rPr i="1" lang="es-419"/>
              <a:t>t</a:t>
            </a:r>
            <a:r>
              <a:rPr lang="es-419"/>
              <a:t>) al siguiente (</a:t>
            </a:r>
            <a:r>
              <a:rPr i="1" lang="es-419"/>
              <a:t>t+1</a:t>
            </a:r>
            <a:r>
              <a:rPr lang="es-419"/>
              <a:t>)</a:t>
            </a:r>
            <a:endParaRPr/>
          </a:p>
        </p:txBody>
      </p:sp>
      <p:pic>
        <p:nvPicPr>
          <p:cNvPr id="520" name="Google Shape;52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750" y="1408650"/>
            <a:ext cx="497213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25" y="2000250"/>
            <a:ext cx="782955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Diferencia temporal</a:t>
            </a:r>
            <a:r>
              <a:rPr lang="es-419"/>
              <a:t> (TD)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7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Los algoritmos de aprendizaje basados en TD se emplean en mayor medida para realizar el </a:t>
            </a:r>
            <a:r>
              <a:rPr b="1" lang="es-419"/>
              <a:t>control</a:t>
            </a:r>
            <a:r>
              <a:rPr lang="es-419"/>
              <a:t> respecto de las acciones que ejecuta un agente que interactúa con su entorno.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Así, en lugar de aprender la función de estado-valor            , se orientan al aprendizaje de la función de acción-valor </a:t>
            </a:r>
            <a:endParaRPr/>
          </a:p>
        </p:txBody>
      </p:sp>
      <p:pic>
        <p:nvPicPr>
          <p:cNvPr id="528" name="Google Shape;52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3900" y="2989425"/>
            <a:ext cx="497213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0" y="3349825"/>
            <a:ext cx="741606" cy="2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Diferencia temporal (TD)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7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</a:t>
            </a:r>
            <a:r>
              <a:rPr lang="es-419"/>
              <a:t>nfoques principales para realizar el aprendizaje de funciones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On-policy y off-policy: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On-policy: estima 		 para la </a:t>
            </a:r>
            <a:r>
              <a:rPr b="1" lang="es-419"/>
              <a:t>política</a:t>
            </a:r>
            <a:r>
              <a:rPr lang="es-419"/>
              <a:t> π siendo ejecutada</a:t>
            </a:r>
            <a:br>
              <a:rPr lang="es-419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Off-policy: estima 		 para la </a:t>
            </a:r>
            <a:r>
              <a:rPr b="1" lang="es-419"/>
              <a:t>función óptima</a:t>
            </a:r>
            <a:r>
              <a:rPr lang="es-419"/>
              <a:t> de acción-valor,</a:t>
            </a:r>
            <a:endParaRPr/>
          </a:p>
        </p:txBody>
      </p:sp>
      <p:pic>
        <p:nvPicPr>
          <p:cNvPr id="536" name="Google Shape;53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500" y="1363175"/>
            <a:ext cx="741606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625" y="2360713"/>
            <a:ext cx="741606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625" y="2970313"/>
            <a:ext cx="741606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0700" y="2958450"/>
            <a:ext cx="310535" cy="2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Diferencia temporal (TD)</a:t>
            </a:r>
            <a:endParaRPr/>
          </a:p>
        </p:txBody>
      </p:sp>
      <p:sp>
        <p:nvSpPr>
          <p:cNvPr id="545" name="Google Shape;545;p7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On-policy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           seleccionados a partir de la política      (es decir que </a:t>
            </a:r>
            <a:r>
              <a:rPr b="1" lang="es-419"/>
              <a:t>son ejecutados en el ambiente</a:t>
            </a:r>
            <a:r>
              <a:rPr lang="es-419"/>
              <a:t>) </a:t>
            </a:r>
            <a:endParaRPr/>
          </a:p>
        </p:txBody>
      </p:sp>
      <p:pic>
        <p:nvPicPr>
          <p:cNvPr id="546" name="Google Shape;54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2206825"/>
            <a:ext cx="6443045" cy="2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225" y="2986700"/>
            <a:ext cx="190500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125" y="2962888"/>
            <a:ext cx="57150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Diferencia temporal (TD)</a:t>
            </a:r>
            <a:endParaRPr/>
          </a:p>
        </p:txBody>
      </p:sp>
      <p:sp>
        <p:nvSpPr>
          <p:cNvPr id="554" name="Google Shape;554;p7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Bootstrapping: "emplear uno o más valores estimados en la actualización del mismo tipo de valor estimado"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675" y="2047875"/>
            <a:ext cx="520065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Diferencia temporal (TD)</a:t>
            </a:r>
            <a:endParaRPr/>
          </a:p>
        </p:txBody>
      </p:sp>
      <p:sp>
        <p:nvSpPr>
          <p:cNvPr id="561" name="Google Shape;561;p7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Algoritmo </a:t>
            </a:r>
            <a:r>
              <a:rPr i="1" lang="es-419"/>
              <a:t>SARSA (State - Action - Reward - State - Action)</a:t>
            </a:r>
            <a:endParaRPr i="1"/>
          </a:p>
        </p:txBody>
      </p:sp>
      <p:pic>
        <p:nvPicPr>
          <p:cNvPr id="562" name="Google Shape;56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988" y="1814513"/>
            <a:ext cx="5534025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Diferencia temporal (TD)</a:t>
            </a:r>
            <a:endParaRPr/>
          </a:p>
        </p:txBody>
      </p:sp>
      <p:sp>
        <p:nvSpPr>
          <p:cNvPr id="568" name="Google Shape;568;p7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Off-policy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 decir que se busca aproximar directamente		(política óptima, por eso es off-policy) </a:t>
            </a:r>
            <a:endParaRPr/>
          </a:p>
        </p:txBody>
      </p:sp>
      <p:pic>
        <p:nvPicPr>
          <p:cNvPr id="569" name="Google Shape;56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875" y="2295475"/>
            <a:ext cx="7327801" cy="3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9850" y="3414775"/>
            <a:ext cx="310535" cy="2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Diferencia temporal (TD)</a:t>
            </a:r>
            <a:endParaRPr/>
          </a:p>
        </p:txBody>
      </p:sp>
      <p:sp>
        <p:nvSpPr>
          <p:cNvPr id="576" name="Google Shape;576;p8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Algoritmo Q-Learning</a:t>
            </a:r>
            <a:endParaRPr/>
          </a:p>
        </p:txBody>
      </p:sp>
      <p:pic>
        <p:nvPicPr>
          <p:cNvPr id="577" name="Google Shape;5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513" y="1814513"/>
            <a:ext cx="5514975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1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Ética en RL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Introducción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¿Aprendizaje por refuerzos?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Otra forma propuesta: como un </a:t>
            </a:r>
            <a:r>
              <a:rPr b="1" lang="es-419"/>
              <a:t>área aparte que estudia el comportamiento de agentes</a:t>
            </a:r>
            <a:r>
              <a:rPr lang="es-419"/>
              <a:t>, siendo RL la forma más simple en la que se considera un único agente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863" y="3171750"/>
            <a:ext cx="30194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850" y="2565904"/>
            <a:ext cx="3344125" cy="24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Ética en RL</a:t>
            </a:r>
            <a:endParaRPr/>
          </a:p>
        </p:txBody>
      </p:sp>
      <p:sp>
        <p:nvSpPr>
          <p:cNvPr id="588" name="Google Shape;588;p8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RL involucra agentes que toman decisiones, buscando agresivamente un objetivo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 muy importante tener en cuenta las posibles implicaciones éticas, en particular porque estamos maximizando una métrica (recompensa) que si no toma en cuenta los posibles desenlaces, puede tener nefastas consecuencias.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Una de las áreas de estudio reciente en esta dirección es el </a:t>
            </a:r>
            <a:r>
              <a:rPr b="1" lang="es-419" u="sng">
                <a:solidFill>
                  <a:schemeClr val="hlink"/>
                </a:solidFill>
                <a:hlinkClick r:id="rId3"/>
              </a:rPr>
              <a:t>safe reinforcement learning</a:t>
            </a:r>
            <a:r>
              <a:rPr lang="es-419"/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Ética en 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83"/>
          <p:cNvSpPr txBox="1"/>
          <p:nvPr>
            <p:ph idx="1" type="body"/>
          </p:nvPr>
        </p:nvSpPr>
        <p:spPr>
          <a:xfrm>
            <a:off x="311700" y="14949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3"/>
              </a:rPr>
              <a:t>Fuente de la imagen</a:t>
            </a:r>
            <a:r>
              <a:rPr lang="es-419"/>
              <a:t> </a:t>
            </a:r>
            <a:endParaRPr/>
          </a:p>
        </p:txBody>
      </p:sp>
      <p:pic>
        <p:nvPicPr>
          <p:cNvPr id="595" name="Google Shape;59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113" y="1093638"/>
            <a:ext cx="658177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Ética en RL</a:t>
            </a:r>
            <a:endParaRPr/>
          </a:p>
        </p:txBody>
      </p:sp>
      <p:sp>
        <p:nvSpPr>
          <p:cNvPr id="601" name="Google Shape;601;p8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Por contrapartida, </a:t>
            </a:r>
            <a:r>
              <a:rPr lang="es-419"/>
              <a:t>RL se usa </a:t>
            </a:r>
            <a:r>
              <a:rPr lang="es-419"/>
              <a:t>en</a:t>
            </a:r>
            <a:r>
              <a:rPr lang="es-419"/>
              <a:t> aplicaciones como aviones de combate y misiles, por ejemplo 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Tesis de maestría: </a:t>
            </a:r>
            <a:br>
              <a:rPr lang="es-419"/>
            </a:br>
            <a:r>
              <a:rPr lang="es-419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Reinforcement learning applications to combat identification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Ética en RL</a:t>
            </a:r>
            <a:endParaRPr/>
          </a:p>
        </p:txBody>
      </p:sp>
      <p:sp>
        <p:nvSpPr>
          <p:cNvPr id="607" name="Google Shape;607;p8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Papers: </a:t>
            </a:r>
            <a:br>
              <a:rPr lang="es-419"/>
            </a:br>
            <a:r>
              <a:rPr lang="es-419" u="sng">
                <a:solidFill>
                  <a:schemeClr val="hlink"/>
                </a:solidFill>
                <a:hlinkClick r:id="rId3"/>
              </a:rPr>
              <a:t>Maneuver Decision of UAV in Short-Range Air Combat Based on Deep Reinforcement Learning</a:t>
            </a:r>
            <a:r>
              <a:rPr lang="es-419"/>
              <a:t> (</a:t>
            </a:r>
            <a:r>
              <a:rPr i="1" lang="es-419"/>
              <a:t>UAV = drone</a:t>
            </a:r>
            <a:r>
              <a:rPr lang="es-419"/>
              <a:t>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4"/>
              </a:rPr>
              <a:t>A Deep Reinforcement Learning Based Intelligent Decision Method for UCAV Air Combat</a:t>
            </a:r>
            <a:r>
              <a:rPr lang="es-419"/>
              <a:t> (</a:t>
            </a:r>
            <a:r>
              <a:rPr i="1" lang="es-419"/>
              <a:t>UCAV = combat drone</a:t>
            </a:r>
            <a:r>
              <a:rPr lang="es-419"/>
              <a:t>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5"/>
              </a:rPr>
              <a:t>Efficient Training Techniques for Multi-Agent Reinforcement Learning in Combat Tasks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Ética en RL</a:t>
            </a:r>
            <a:endParaRPr/>
          </a:p>
        </p:txBody>
      </p:sp>
      <p:sp>
        <p:nvSpPr>
          <p:cNvPr id="613" name="Google Shape;613;p8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Más papers:</a:t>
            </a:r>
            <a:br>
              <a:rPr lang="es-419"/>
            </a:br>
            <a:r>
              <a:rPr lang="es-419" u="sng">
                <a:solidFill>
                  <a:schemeClr val="hlink"/>
                </a:solidFill>
                <a:hlinkClick r:id="rId3"/>
              </a:rPr>
              <a:t>An Empirical Study of Reward Structures for Actor-Critic Reinforcement Learning in Air Combat Manoeuvring Simulation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4"/>
              </a:rPr>
              <a:t>Autonomous Control of Combat Unmanned Aerial Vehicles to Evade Surface-to-Air Missiles Using Deep Reinforcement Learning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5"/>
              </a:rPr>
              <a:t>Agent Coordination in Air Combat Simulation using Multi-Agent Deep Reinforcement Learning</a:t>
            </a:r>
            <a:br>
              <a:rPr lang="es-419"/>
            </a:b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Actividad 1: Programar primeros agentes</a:t>
            </a:r>
            <a:endParaRPr/>
          </a:p>
        </p:txBody>
      </p:sp>
      <p:sp>
        <p:nvSpPr>
          <p:cNvPr id="619" name="Google Shape;619;p87"/>
          <p:cNvSpPr txBox="1"/>
          <p:nvPr/>
        </p:nvSpPr>
        <p:spPr>
          <a:xfrm>
            <a:off x="684300" y="3510625"/>
            <a:ext cx="78261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u="sng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al notebook del Lab 1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Introducción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 deep-RL (pre-2013)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Felicidad en mundos de </a:t>
            </a:r>
            <a:r>
              <a:rPr lang="es-419"/>
              <a:t>bandidos</a:t>
            </a:r>
            <a:r>
              <a:rPr lang="es-419"/>
              <a:t>, grillas y pequeños problemas.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 RL se le veía m</a:t>
            </a:r>
            <a:r>
              <a:rPr lang="es-419"/>
              <a:t>ucho potencial pero sin terminar de resolver problemas de interés para la comunidad de ML en general.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220200"/>
            <a:ext cx="4076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1788" y="3210675"/>
            <a:ext cx="18764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1725" y="3052851"/>
            <a:ext cx="2294325" cy="1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Introducción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 deep-RL (pre-2013)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 u="sng">
                <a:solidFill>
                  <a:schemeClr val="hlink"/>
                </a:solidFill>
                <a:hlinkClick r:id="rId3"/>
              </a:rPr>
              <a:t>Ejemplo de competencia de 2009</a:t>
            </a:r>
            <a:r>
              <a:rPr lang="es-419"/>
              <a:t>, donde una de las posibles alternativas a considerar era RL (junto con algos genéticos, métodos basados en reglas, ...)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0" y="2689113"/>
            <a:ext cx="304800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